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1" r:id="rId6"/>
    <p:sldId id="274" r:id="rId7"/>
    <p:sldId id="276" r:id="rId8"/>
    <p:sldId id="275" r:id="rId9"/>
    <p:sldId id="267" r:id="rId10"/>
    <p:sldId id="268" r:id="rId11"/>
    <p:sldId id="277" r:id="rId12"/>
    <p:sldId id="264" r:id="rId13"/>
    <p:sldId id="278" r:id="rId14"/>
    <p:sldId id="279" r:id="rId15"/>
    <p:sldId id="262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orient="horz" pos="208">
          <p15:clr>
            <a:srgbClr val="A4A3A4"/>
          </p15:clr>
        </p15:guide>
        <p15:guide id="5" orient="horz" pos="1081">
          <p15:clr>
            <a:srgbClr val="A4A3A4"/>
          </p15:clr>
        </p15:guide>
        <p15:guide id="6" pos="438">
          <p15:clr>
            <a:srgbClr val="A4A3A4"/>
          </p15:clr>
        </p15:guide>
        <p15:guide id="7" pos="72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B59"/>
    <a:srgbClr val="FFF053"/>
    <a:srgbClr val="780E57"/>
    <a:srgbClr val="A8687C"/>
    <a:srgbClr val="0092A0"/>
    <a:srgbClr val="76A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9883" autoAdjust="0"/>
  </p:normalViewPr>
  <p:slideViewPr>
    <p:cSldViewPr snapToObjects="1">
      <p:cViewPr varScale="1">
        <p:scale>
          <a:sx n="109" d="100"/>
          <a:sy n="109" d="100"/>
        </p:scale>
        <p:origin x="558" y="78"/>
      </p:cViewPr>
      <p:guideLst>
        <p:guide pos="3840"/>
        <p:guide orient="horz" pos="2160"/>
        <p:guide orient="horz" pos="3884"/>
        <p:guide orient="horz" pos="208"/>
        <p:guide orient="horz" pos="1081"/>
        <p:guide pos="438"/>
        <p:guide pos="7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100" dirty="0">
              <a:latin typeface="Segoe UI Light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z="1100" smtClean="0">
                <a:latin typeface="Segoe UI Light" pitchFamily="34" charset="0"/>
              </a:rPr>
              <a:t>9/19/2019</a:t>
            </a:fld>
            <a:endParaRPr lang="en-US" sz="1100">
              <a:latin typeface="Segoe UI Light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100">
              <a:latin typeface="Segoe UI Light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z="1100" smtClean="0">
                <a:latin typeface="Segoe UI Light" pitchFamily="34" charset="0"/>
              </a:rPr>
              <a:t>‹#›</a:t>
            </a:fld>
            <a:endParaRPr lang="en-US" sz="110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12216054" cy="4136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lnSpc>
                <a:spcPct val="90000"/>
              </a:lnSpc>
            </a:pPr>
            <a:endParaRPr lang="da-DK" sz="2800" dirty="0" err="1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88282"/>
            <a:ext cx="12216054" cy="1369934"/>
          </a:xfrm>
          <a:prstGeom prst="rect">
            <a:avLst/>
          </a:prstGeom>
        </p:spPr>
      </p:pic>
      <p:sp>
        <p:nvSpPr>
          <p:cNvPr id="5" name="Picture Placeholder 1"/>
          <p:cNvSpPr>
            <a:spLocks noGrp="1"/>
          </p:cNvSpPr>
          <p:nvPr>
            <p:ph type="pic" idx="10"/>
          </p:nvPr>
        </p:nvSpPr>
        <p:spPr>
          <a:xfrm>
            <a:off x="1" y="2"/>
            <a:ext cx="6096752" cy="413623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690579" y="5729589"/>
            <a:ext cx="9483231" cy="710122"/>
          </a:xfrm>
        </p:spPr>
        <p:txBody>
          <a:bodyPr lIns="32400">
            <a:noAutofit/>
          </a:bodyPr>
          <a:lstStyle>
            <a:lvl1pPr marL="0" indent="0" algn="l">
              <a:spcBef>
                <a:spcPts val="0"/>
              </a:spcBef>
              <a:buNone/>
              <a:defRPr sz="2400" cap="none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2" name="Title 2"/>
          <p:cNvSpPr>
            <a:spLocks noGrp="1"/>
          </p:cNvSpPr>
          <p:nvPr>
            <p:ph type="ctrTitle"/>
          </p:nvPr>
        </p:nvSpPr>
        <p:spPr>
          <a:xfrm>
            <a:off x="690579" y="4468469"/>
            <a:ext cx="9483231" cy="1261121"/>
          </a:xfrm>
        </p:spPr>
        <p:txBody>
          <a:bodyPr anchor="b">
            <a:noAutofit/>
          </a:bodyPr>
          <a:lstStyle>
            <a:lvl1pPr algn="l">
              <a:defRPr sz="4400" spc="-50" baseline="0">
                <a:solidFill>
                  <a:srgbClr val="4561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97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Content w/Low Photo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799" y="1714500"/>
            <a:ext cx="5779656" cy="4457700"/>
          </a:xfrm>
        </p:spPr>
        <p:txBody>
          <a:bodyPr lIns="36000"/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6696364" y="1716088"/>
            <a:ext cx="5495635" cy="4867592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87910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Content Two Columns w/Low Photo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idx="10"/>
          </p:nvPr>
        </p:nvSpPr>
        <p:spPr>
          <a:xfrm>
            <a:off x="685223" y="1716088"/>
            <a:ext cx="3342311" cy="4457700"/>
          </a:xfrm>
        </p:spPr>
        <p:txBody>
          <a:bodyPr lIns="32400"/>
          <a:lstStyle>
            <a:lvl1pPr marL="0" indent="0">
              <a:spcBef>
                <a:spcPts val="1800"/>
              </a:spcBef>
              <a:buClr>
                <a:srgbClr val="C00000"/>
              </a:buClr>
              <a:buSzPct val="60000"/>
              <a:buFontTx/>
              <a:buNone/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207213" y="1716088"/>
            <a:ext cx="3360906" cy="4457700"/>
          </a:xfrm>
        </p:spPr>
        <p:txBody>
          <a:bodyPr lIns="32400"/>
          <a:lstStyle>
            <a:lvl1pPr marL="0" indent="0">
              <a:spcBef>
                <a:spcPts val="1800"/>
              </a:spcBef>
              <a:buClr>
                <a:srgbClr val="C00000"/>
              </a:buClr>
              <a:buSzPct val="60000"/>
              <a:buFontTx/>
              <a:buNone/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7823200" y="1716088"/>
            <a:ext cx="4368800" cy="4867592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0617656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Title and Content w/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944000"/>
            <a:ext cx="12192000" cy="4638676"/>
          </a:xfrm>
          <a:prstGeom prst="rect">
            <a:avLst/>
          </a:prstGeom>
          <a:gradFill>
            <a:gsLst>
              <a:gs pos="0">
                <a:schemeClr val="bg1">
                  <a:alpha val="27000"/>
                </a:schemeClr>
              </a:gs>
              <a:gs pos="100000">
                <a:schemeClr val="accent1">
                  <a:alpha val="5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8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4000" y="1714500"/>
            <a:ext cx="10877550" cy="4457700"/>
          </a:xfrm>
        </p:spPr>
        <p:txBody>
          <a:bodyPr lIns="36000">
            <a:noAutofit/>
          </a:bodyPr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0117867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Picture with Right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8255726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55726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55726" y="0"/>
            <a:ext cx="3936274" cy="6858000"/>
          </a:xfrm>
          <a:prstGeom prst="rect">
            <a:avLst/>
          </a:prstGeom>
          <a:solidFill>
            <a:srgbClr val="456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616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tIns="36000" bIns="144000"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646331"/>
          </a:xfrm>
        </p:spPr>
        <p:txBody>
          <a:bodyPr>
            <a:spAutoFit/>
          </a:bodyPr>
          <a:lstStyle>
            <a:lvl1pPr marL="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14826" y="6606540"/>
            <a:ext cx="2189526" cy="228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78917" y="836612"/>
            <a:ext cx="7345275" cy="20008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Picture with Right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255726" y="0"/>
            <a:ext cx="39362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616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tIns="36000" bIns="144000" anchor="b">
            <a:noAutofit/>
          </a:bodyPr>
          <a:lstStyle>
            <a:lvl1pPr>
              <a:defRPr sz="4000">
                <a:solidFill>
                  <a:srgbClr val="4561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646331"/>
          </a:xfrm>
        </p:spPr>
        <p:txBody>
          <a:bodyPr>
            <a:spAutoFit/>
          </a:bodyPr>
          <a:lstStyle>
            <a:lvl1pPr marL="0" indent="0">
              <a:spcBef>
                <a:spcPts val="800"/>
              </a:spcBef>
              <a:buNone/>
              <a:defRPr sz="2000">
                <a:solidFill>
                  <a:srgbClr val="45616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55726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532813" y="6606540"/>
            <a:ext cx="2176668" cy="228600"/>
          </a:xfrm>
        </p:spPr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78917" y="836612"/>
            <a:ext cx="7345275" cy="20008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335048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Picture with Left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936274" cy="6858000"/>
          </a:xfrm>
          <a:prstGeom prst="rect">
            <a:avLst/>
          </a:prstGeom>
          <a:solidFill>
            <a:srgbClr val="456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616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2837434"/>
            <a:ext cx="3125787" cy="1754326"/>
          </a:xfrm>
        </p:spPr>
        <p:txBody>
          <a:bodyPr bIns="144000"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3" y="4591761"/>
            <a:ext cx="3125787" cy="646331"/>
          </a:xfrm>
        </p:spPr>
        <p:txBody>
          <a:bodyPr>
            <a:spAutoFit/>
          </a:bodyPr>
          <a:lstStyle>
            <a:lvl1pPr marL="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936274" y="1"/>
            <a:ext cx="8255726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4109" y="6606540"/>
            <a:ext cx="1991512" cy="228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675621" y="6606540"/>
            <a:ext cx="773502" cy="228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367348" y="836612"/>
            <a:ext cx="7345275" cy="20008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282962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Picture with Left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9299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616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2837434"/>
            <a:ext cx="3125787" cy="1754326"/>
          </a:xfrm>
        </p:spPr>
        <p:txBody>
          <a:bodyPr bIns="144000" anchor="b">
            <a:noAutofit/>
          </a:bodyPr>
          <a:lstStyle>
            <a:lvl1pPr>
              <a:defRPr sz="4000">
                <a:solidFill>
                  <a:srgbClr val="4561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3" y="4591761"/>
            <a:ext cx="3125787" cy="646331"/>
          </a:xfrm>
        </p:spPr>
        <p:txBody>
          <a:bodyPr>
            <a:spAutoFit/>
          </a:bodyPr>
          <a:lstStyle>
            <a:lvl1pPr marL="0" indent="0">
              <a:spcBef>
                <a:spcPts val="800"/>
              </a:spcBef>
              <a:buNone/>
              <a:defRPr sz="2000">
                <a:solidFill>
                  <a:srgbClr val="45616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936274" y="1"/>
            <a:ext cx="8255726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4109" y="6606540"/>
            <a:ext cx="1883500" cy="228600"/>
          </a:xfrm>
        </p:spPr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567609" y="6606540"/>
            <a:ext cx="937591" cy="228600"/>
          </a:xfrm>
        </p:spPr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367348" y="836612"/>
            <a:ext cx="7345275" cy="20008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577708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Bright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 tIns="3600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714500"/>
            <a:ext cx="10877550" cy="460502"/>
          </a:xfrm>
          <a:prstGeom prst="rect">
            <a:avLst/>
          </a:prstGeom>
          <a:effectLst/>
        </p:spPr>
        <p:txBody>
          <a:bodyPr vert="horz" lIns="32400" tIns="36000" rIns="0" bIns="36000" rtlCol="0">
            <a:spAutoFit/>
          </a:bodyPr>
          <a:lstStyle>
            <a:lvl1pPr marL="0" indent="0">
              <a:spcBef>
                <a:spcPts val="0"/>
              </a:spcBef>
              <a:defRPr sz="2800">
                <a:effectLst/>
              </a:defRPr>
            </a:lvl1pPr>
            <a:lvl2pPr marL="36576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GB"/>
              <a:t>Click to edit Master text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4108" y="18586684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09481" y="18586684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Dark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 tIns="360000" bIns="0">
            <a:normAutofit/>
          </a:bodyPr>
          <a:lstStyle>
            <a:lvl1pPr marL="0" indent="0" algn="ctr">
              <a:buNone/>
              <a:defRPr sz="200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799" y="330506"/>
            <a:ext cx="10877551" cy="126969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714500"/>
            <a:ext cx="10877550" cy="460502"/>
          </a:xfrm>
          <a:prstGeom prst="rect">
            <a:avLst/>
          </a:prstGeom>
          <a:effectLst/>
        </p:spPr>
        <p:txBody>
          <a:bodyPr vert="horz" lIns="32400" tIns="36000" rIns="0" bIns="36000" rtlCol="0">
            <a:spAutoFit/>
          </a:bodyPr>
          <a:lstStyle>
            <a:lvl1pPr marL="0" indent="0">
              <a:spcBef>
                <a:spcPts val="0"/>
              </a:spcBef>
              <a:defRPr sz="2800">
                <a:solidFill>
                  <a:schemeClr val="bg1"/>
                </a:solidFill>
                <a:effectLst/>
              </a:defRPr>
            </a:lvl1pPr>
            <a:lvl2pPr marL="36576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GB"/>
              <a:t>Click to edit Master text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84108" y="32700252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09481" y="32700252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75593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Title Slide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0000">
                <a:schemeClr val="accent2"/>
              </a:gs>
              <a:gs pos="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4108" y="26363548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709481" y="26363548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608059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84000" y="1714500"/>
            <a:ext cx="10877550" cy="4457700"/>
          </a:xfrm>
        </p:spPr>
        <p:txBody>
          <a:bodyPr lIns="36000">
            <a:noAutofit/>
          </a:bodyPr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84108" y="6606000"/>
            <a:ext cx="6491381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l">
              <a:defRPr sz="80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481" y="6606000"/>
            <a:ext cx="773502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234634"/>
      </p:ext>
    </p:extLst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Title Slide On Turquois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80000">
                <a:srgbClr val="0092A0"/>
              </a:gs>
              <a:gs pos="0">
                <a:srgbClr val="76ADA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4108" y="26363548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709481" y="26363548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456953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G Title Slide On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60000">
                <a:schemeClr val="accent6"/>
              </a:gs>
              <a:gs pos="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4108" y="26795596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709481" y="26795596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728459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EG Title Slide On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60000">
                <a:srgbClr val="F4AB59"/>
              </a:gs>
              <a:gs pos="0">
                <a:srgbClr val="FFF05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4108" y="27191640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709481" y="27191640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379200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G Title Slide On Oran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60000">
                <a:schemeClr val="accent4"/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bIns="72000"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54925" y="26651580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580298" y="26651580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072405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G Title Slide On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80000">
                <a:srgbClr val="C00000"/>
              </a:gs>
              <a:gs pos="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4108" y="27191640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709481" y="27191640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512935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G Title Slide On Purp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60000">
                <a:srgbClr val="780E57"/>
              </a:gs>
              <a:gs pos="0">
                <a:srgbClr val="A8687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4108" y="27191640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709481" y="27191640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720027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End Slide Content w/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1352"/>
            <a:ext cx="12218099" cy="165590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714501"/>
            <a:ext cx="10877550" cy="3159158"/>
          </a:xfrm>
        </p:spPr>
        <p:txBody>
          <a:bodyPr lIns="32400"/>
          <a:lstStyle>
            <a:lvl1pPr marL="0" indent="0">
              <a:spcBef>
                <a:spcPts val="1800"/>
              </a:spcBef>
              <a:buClr>
                <a:srgbClr val="C00000"/>
              </a:buClr>
              <a:buNone/>
              <a:tabLst/>
              <a:defRPr/>
            </a:lvl1pPr>
            <a:lvl2pPr marL="365760" indent="0">
              <a:buClr>
                <a:srgbClr val="C00000"/>
              </a:buClr>
              <a:buSzPct val="60000"/>
              <a:buFontTx/>
              <a:buNone/>
              <a:defRPr/>
            </a:lvl2pPr>
            <a:lvl3pPr marL="914400" indent="-228600">
              <a:buClr>
                <a:srgbClr val="C00000"/>
              </a:buClr>
              <a:buSzPct val="60000"/>
              <a:buFontTx/>
              <a:buBlip>
                <a:blip r:embed="rId3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blackWhite">
          <a:xfrm>
            <a:off x="684108" y="5805264"/>
            <a:ext cx="8958656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 2018 EG A/S. All rights reserved. </a:t>
            </a:r>
          </a:p>
          <a:p>
            <a:pPr defTabSz="914099" eaLnBrk="0" hangingPunct="0"/>
            <a:endParaRPr lang="en-GB" sz="1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content of this material, including the text, images and other graphics and their arrangement, is copyrighted by EG A/S </a:t>
            </a:r>
          </a:p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or its affiliated, associated or related companies. EG A/S makes no warranties, express, implied or statutory, as to the information</a:t>
            </a:r>
          </a:p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 this presentation.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84108" y="18766704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0709481" y="18766704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12746"/>
      </p:ext>
    </p:extLst>
  </p:cSld>
  <p:clrMapOvr>
    <a:masterClrMapping/>
  </p:clrMapOvr>
  <p:transition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 End Slide Sign Off w/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1352"/>
            <a:ext cx="12218099" cy="1655909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436643"/>
            <a:ext cx="10515600" cy="1143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spc="5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182184"/>
            <a:ext cx="10515600" cy="224028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84108" y="18262648"/>
            <a:ext cx="6491381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0709481" y="18262648"/>
            <a:ext cx="773502" cy="22860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Box 3"/>
          <p:cNvSpPr txBox="1">
            <a:spLocks noChangeArrowheads="1"/>
          </p:cNvSpPr>
          <p:nvPr userDrawn="1"/>
        </p:nvSpPr>
        <p:spPr bwMode="blackWhite">
          <a:xfrm>
            <a:off x="684108" y="5805264"/>
            <a:ext cx="8958656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 2018 EG A/S. All rights reserved. </a:t>
            </a:r>
          </a:p>
          <a:p>
            <a:pPr defTabSz="914099" eaLnBrk="0" hangingPunct="0"/>
            <a:endParaRPr lang="en-GB" sz="1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content of this material, including the text, images and other graphics and their arrangement, is copyrighted by EG A/S </a:t>
            </a:r>
          </a:p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or its affiliated, associated or related companies. EG A/S makes no warranties, express, implied or statutory, as to the information</a:t>
            </a:r>
          </a:p>
          <a:p>
            <a:pPr defTabSz="914099" eaLnBrk="0" hangingPunct="0"/>
            <a:r>
              <a:rPr lang="en-GB" sz="1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9446879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Title and Content -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32400"/>
          <a:lstStyle>
            <a:lvl1pPr marL="0" indent="0">
              <a:spcBef>
                <a:spcPts val="1800"/>
              </a:spcBef>
              <a:buClr>
                <a:srgbClr val="C00000"/>
              </a:buClr>
              <a:buNone/>
              <a:tabLst/>
              <a:defRPr/>
            </a:lvl1pPr>
            <a:lvl2pPr marL="365760" indent="0">
              <a:buClr>
                <a:srgbClr val="C00000"/>
              </a:buClr>
              <a:buSzPct val="60000"/>
              <a:buFontTx/>
              <a:buNone/>
              <a:defRPr/>
            </a:lvl2pPr>
            <a:lvl3pPr marL="914400" indent="-228600"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714500"/>
            <a:ext cx="5406528" cy="4457700"/>
          </a:xfrm>
        </p:spPr>
        <p:txBody>
          <a:bodyPr lIns="36000"/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idx="10"/>
          </p:nvPr>
        </p:nvSpPr>
        <p:spPr>
          <a:xfrm>
            <a:off x="6224530" y="1714500"/>
            <a:ext cx="5338820" cy="4457700"/>
          </a:xfrm>
        </p:spPr>
        <p:txBody>
          <a:bodyPr lIns="36000"/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97489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Content w/White Contrast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7918883" y="0"/>
            <a:ext cx="4273117" cy="5158653"/>
          </a:xfrm>
          <a:custGeom>
            <a:avLst/>
            <a:gdLst>
              <a:gd name="T0" fmla="*/ 1344 w 1344"/>
              <a:gd name="T1" fmla="*/ 1405 h 1622"/>
              <a:gd name="T2" fmla="*/ 706 w 1344"/>
              <a:gd name="T3" fmla="*/ 1583 h 1622"/>
              <a:gd name="T4" fmla="*/ 368 w 1344"/>
              <a:gd name="T5" fmla="*/ 1387 h 1622"/>
              <a:gd name="T6" fmla="*/ 0 w 1344"/>
              <a:gd name="T7" fmla="*/ 0 h 1622"/>
              <a:gd name="T8" fmla="*/ 0 w 1344"/>
              <a:gd name="T9" fmla="*/ 0 h 1622"/>
              <a:gd name="T10" fmla="*/ 1344 w 1344"/>
              <a:gd name="T11" fmla="*/ 0 h 1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4" h="1622">
                <a:moveTo>
                  <a:pt x="1344" y="1405"/>
                </a:moveTo>
                <a:cubicBezTo>
                  <a:pt x="706" y="1583"/>
                  <a:pt x="706" y="1583"/>
                  <a:pt x="706" y="1583"/>
                </a:cubicBezTo>
                <a:cubicBezTo>
                  <a:pt x="559" y="1622"/>
                  <a:pt x="407" y="1535"/>
                  <a:pt x="368" y="1387"/>
                </a:cubicBezTo>
                <a:cubicBezTo>
                  <a:pt x="246" y="925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344" y="0"/>
                  <a:pt x="1344" y="0"/>
                  <a:pt x="1344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279400" dist="38100" dir="8100000" sx="101000" sy="101000" algn="tr" rotWithShape="0">
              <a:prstClr val="black">
                <a:alpha val="19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6890657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85799" y="1714500"/>
            <a:ext cx="6890658" cy="4457700"/>
          </a:xfrm>
        </p:spPr>
        <p:txBody>
          <a:bodyPr lIns="36000"/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14817" y="1716088"/>
            <a:ext cx="2733472" cy="2427896"/>
          </a:xfrm>
        </p:spPr>
        <p:txBody>
          <a:bodyPr lIns="36000" tIns="36000" rIns="36000" bIns="36000" anchor="b" anchorCtr="0">
            <a:noAutofit/>
          </a:bodyPr>
          <a:lstStyle>
            <a:lvl1pPr marL="0" indent="0"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396200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Content w/Blue Contrast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7918883" y="0"/>
            <a:ext cx="4273117" cy="5158653"/>
          </a:xfrm>
          <a:custGeom>
            <a:avLst/>
            <a:gdLst>
              <a:gd name="T0" fmla="*/ 1344 w 1344"/>
              <a:gd name="T1" fmla="*/ 1405 h 1622"/>
              <a:gd name="T2" fmla="*/ 706 w 1344"/>
              <a:gd name="T3" fmla="*/ 1583 h 1622"/>
              <a:gd name="T4" fmla="*/ 368 w 1344"/>
              <a:gd name="T5" fmla="*/ 1387 h 1622"/>
              <a:gd name="T6" fmla="*/ 0 w 1344"/>
              <a:gd name="T7" fmla="*/ 0 h 1622"/>
              <a:gd name="T8" fmla="*/ 0 w 1344"/>
              <a:gd name="T9" fmla="*/ 0 h 1622"/>
              <a:gd name="T10" fmla="*/ 1344 w 1344"/>
              <a:gd name="T11" fmla="*/ 0 h 1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4" h="1622">
                <a:moveTo>
                  <a:pt x="1344" y="1405"/>
                </a:moveTo>
                <a:cubicBezTo>
                  <a:pt x="706" y="1583"/>
                  <a:pt x="706" y="1583"/>
                  <a:pt x="706" y="1583"/>
                </a:cubicBezTo>
                <a:cubicBezTo>
                  <a:pt x="559" y="1622"/>
                  <a:pt x="407" y="1535"/>
                  <a:pt x="368" y="1387"/>
                </a:cubicBezTo>
                <a:cubicBezTo>
                  <a:pt x="246" y="925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344" y="0"/>
                  <a:pt x="1344" y="0"/>
                  <a:pt x="1344" y="0"/>
                </a:cubicBezTo>
              </a:path>
            </a:pathLst>
          </a:custGeom>
          <a:gradFill flip="none" rotWithShape="1">
            <a:gsLst>
              <a:gs pos="66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6890657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85799" y="1714500"/>
            <a:ext cx="6890658" cy="4457700"/>
          </a:xfrm>
        </p:spPr>
        <p:txBody>
          <a:bodyPr lIns="36000"/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14817" y="1716088"/>
            <a:ext cx="2733472" cy="2427896"/>
          </a:xfrm>
        </p:spPr>
        <p:txBody>
          <a:bodyPr lIns="36000" tIns="36000" rIns="36000" bIns="36000" anchor="b" anchorCtr="0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185078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Content w/Red Contrast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7918883" y="0"/>
            <a:ext cx="4273117" cy="5158653"/>
          </a:xfrm>
          <a:custGeom>
            <a:avLst/>
            <a:gdLst>
              <a:gd name="T0" fmla="*/ 1344 w 1344"/>
              <a:gd name="T1" fmla="*/ 1405 h 1622"/>
              <a:gd name="T2" fmla="*/ 706 w 1344"/>
              <a:gd name="T3" fmla="*/ 1583 h 1622"/>
              <a:gd name="T4" fmla="*/ 368 w 1344"/>
              <a:gd name="T5" fmla="*/ 1387 h 1622"/>
              <a:gd name="T6" fmla="*/ 0 w 1344"/>
              <a:gd name="T7" fmla="*/ 0 h 1622"/>
              <a:gd name="T8" fmla="*/ 0 w 1344"/>
              <a:gd name="T9" fmla="*/ 0 h 1622"/>
              <a:gd name="T10" fmla="*/ 1344 w 1344"/>
              <a:gd name="T11" fmla="*/ 0 h 1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4" h="1622">
                <a:moveTo>
                  <a:pt x="1344" y="1405"/>
                </a:moveTo>
                <a:cubicBezTo>
                  <a:pt x="706" y="1583"/>
                  <a:pt x="706" y="1583"/>
                  <a:pt x="706" y="1583"/>
                </a:cubicBezTo>
                <a:cubicBezTo>
                  <a:pt x="559" y="1622"/>
                  <a:pt x="407" y="1535"/>
                  <a:pt x="368" y="1387"/>
                </a:cubicBezTo>
                <a:cubicBezTo>
                  <a:pt x="246" y="925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344" y="0"/>
                  <a:pt x="1344" y="0"/>
                  <a:pt x="1344" y="0"/>
                </a:cubicBezTo>
              </a:path>
            </a:pathLst>
          </a:custGeom>
          <a:gradFill flip="none" rotWithShape="1">
            <a:gsLst>
              <a:gs pos="100000">
                <a:srgbClr val="C00000"/>
              </a:gs>
              <a:gs pos="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279400" dist="38100" dir="8100000" sx="101000" sy="101000" algn="tr" rotWithShape="0">
              <a:schemeClr val="tx1">
                <a:lumMod val="85000"/>
                <a:lumOff val="15000"/>
                <a:alpha val="19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6890657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85799" y="1714500"/>
            <a:ext cx="6890658" cy="4457700"/>
          </a:xfrm>
        </p:spPr>
        <p:txBody>
          <a:bodyPr lIns="36000"/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14817" y="1716088"/>
            <a:ext cx="2733472" cy="2427896"/>
          </a:xfrm>
        </p:spPr>
        <p:txBody>
          <a:bodyPr lIns="36000" tIns="36000" rIns="36000" bIns="36000" anchor="b" anchorCtr="0">
            <a:noAutofit/>
          </a:bodyPr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329443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Content w/High Photo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6890657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799" y="1714500"/>
            <a:ext cx="6890658" cy="4457700"/>
          </a:xfrm>
        </p:spPr>
        <p:txBody>
          <a:bodyPr lIns="36000"/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8242662" y="1"/>
            <a:ext cx="3949337" cy="658367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60058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 Content Two Columns w/High Photo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6890657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idx="10"/>
          </p:nvPr>
        </p:nvSpPr>
        <p:spPr>
          <a:xfrm>
            <a:off x="685223" y="1716088"/>
            <a:ext cx="3371413" cy="4457700"/>
          </a:xfrm>
        </p:spPr>
        <p:txBody>
          <a:bodyPr lIns="32400"/>
          <a:lstStyle>
            <a:lvl1pPr marL="0" indent="0">
              <a:spcBef>
                <a:spcPts val="1800"/>
              </a:spcBef>
              <a:buClr>
                <a:srgbClr val="C00000"/>
              </a:buClr>
              <a:buSzPct val="60000"/>
              <a:buFontTx/>
              <a:buNone/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197486" y="1716088"/>
            <a:ext cx="3390170" cy="4457700"/>
          </a:xfrm>
        </p:spPr>
        <p:txBody>
          <a:bodyPr lIns="32400"/>
          <a:lstStyle>
            <a:lvl1pPr marL="0" indent="0">
              <a:spcBef>
                <a:spcPts val="1800"/>
              </a:spcBef>
              <a:buClr>
                <a:srgbClr val="C00000"/>
              </a:buClr>
              <a:buSzPct val="60000"/>
              <a:buFontTx/>
              <a:buNone/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8242662" y="1"/>
            <a:ext cx="3949337" cy="658367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9138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16088"/>
            <a:ext cx="10877550" cy="4456112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/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rgbClr val="456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84108" y="6606540"/>
            <a:ext cx="6491381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l">
              <a:defRPr sz="80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481" y="6606540"/>
            <a:ext cx="773502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50" r:id="rId3"/>
    <p:sldLayoutId id="2147483684" r:id="rId4"/>
    <p:sldLayoutId id="2147483698" r:id="rId5"/>
    <p:sldLayoutId id="2147483699" r:id="rId6"/>
    <p:sldLayoutId id="2147483700" r:id="rId7"/>
    <p:sldLayoutId id="2147483681" r:id="rId8"/>
    <p:sldLayoutId id="2147483652" r:id="rId9"/>
    <p:sldLayoutId id="2147483683" r:id="rId10"/>
    <p:sldLayoutId id="2147483682" r:id="rId11"/>
    <p:sldLayoutId id="2147483690" r:id="rId12"/>
    <p:sldLayoutId id="2147483657" r:id="rId13"/>
    <p:sldLayoutId id="2147483672" r:id="rId14"/>
    <p:sldLayoutId id="2147483663" r:id="rId15"/>
    <p:sldLayoutId id="2147483673" r:id="rId16"/>
    <p:sldLayoutId id="2147483655" r:id="rId17"/>
    <p:sldLayoutId id="2147483668" r:id="rId18"/>
    <p:sldLayoutId id="2147483694" r:id="rId19"/>
    <p:sldLayoutId id="2147483695" r:id="rId20"/>
    <p:sldLayoutId id="2147483693" r:id="rId21"/>
    <p:sldLayoutId id="2147483697" r:id="rId22"/>
    <p:sldLayoutId id="2147483692" r:id="rId23"/>
    <p:sldLayoutId id="2147483691" r:id="rId24"/>
    <p:sldLayoutId id="2147483696" r:id="rId25"/>
    <p:sldLayoutId id="2147483661" r:id="rId26"/>
    <p:sldLayoutId id="2147483686" r:id="rId27"/>
  </p:sldLayoutIdLst>
  <p:transition spd="slow">
    <p:push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none" baseline="0">
          <a:solidFill>
            <a:srgbClr val="50616E"/>
          </a:solidFill>
          <a:latin typeface="+mj-lt"/>
          <a:ea typeface="+mj-ea"/>
          <a:cs typeface="+mj-cs"/>
        </a:defRPr>
      </a:lvl1pPr>
    </p:titleStyle>
    <p:bodyStyle>
      <a:lvl1pPr marL="44450" marR="0" indent="-4445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>
          <a:srgbClr val="C00000"/>
        </a:buClr>
        <a:buSzPct val="100000"/>
        <a:buFont typeface="Wingdings" pitchFamily="2" charset="2"/>
        <a:buNone/>
        <a:tabLst>
          <a:tab pos="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marR="0" indent="-228600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C00000"/>
        </a:buClr>
        <a:buSzPct val="60000"/>
        <a:buFontTx/>
        <a:buBlip>
          <a:blip r:embed="rId29"/>
        </a:buBlip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-228600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C00000"/>
        </a:buClr>
        <a:buSzPct val="60000"/>
        <a:buFontTx/>
        <a:buBlip>
          <a:blip r:embed="rId29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C00000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C00000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6" cy="4137025"/>
          </a:xfr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– Gör dig redo för energibranschens transformation 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EG </a:t>
            </a:r>
            <a:r>
              <a:rPr lang="sv-SE" dirty="0" err="1"/>
              <a:t>Utility</a:t>
            </a:r>
            <a:r>
              <a:rPr lang="sv-SE" dirty="0"/>
              <a:t> Användarträff 2019</a:t>
            </a:r>
          </a:p>
        </p:txBody>
      </p:sp>
    </p:spTree>
    <p:extLst>
      <p:ext uri="{BB962C8B-B14F-4D97-AF65-F5344CB8AC3E}">
        <p14:creationId xmlns:p14="http://schemas.microsoft.com/office/powerpoint/2010/main" val="2826764846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C0309-2224-44DC-BB36-9A4048568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068960"/>
            <a:ext cx="350841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60714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9777E-BE3D-4343-964E-0273A0C34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24944"/>
            <a:ext cx="7536160" cy="35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67907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Lean</a:t>
            </a:r>
            <a:r>
              <a:rPr lang="sv-SE" dirty="0"/>
              <a:t> </a:t>
            </a:r>
            <a:r>
              <a:rPr lang="sv-SE"/>
              <a:t>Coffee</a:t>
            </a: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1026" name="Picture 2" descr="Image result for lean coffe">
            <a:extLst>
              <a:ext uri="{FF2B5EF4-FFF2-40B4-BE49-F238E27FC236}">
                <a16:creationId xmlns:a16="http://schemas.microsoft.com/office/drawing/2014/main" id="{6B832221-27FD-4BBC-BC72-9E8806EF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8" cy="68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BCE061-C963-4135-8CEA-A3DD0FCA8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667" y="2196196"/>
            <a:ext cx="3960814" cy="24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539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3EDFAA-39F3-42EA-A69E-1C4E2F2B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förslag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E621-37E5-4F4C-8DD7-6EA2655E8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14500"/>
            <a:ext cx="10877550" cy="1623897"/>
          </a:xfrm>
        </p:spPr>
        <p:txBody>
          <a:bodyPr/>
          <a:lstStyle/>
          <a:p>
            <a:r>
              <a:rPr lang="sv-SE" dirty="0"/>
              <a:t>Molndrift</a:t>
            </a:r>
          </a:p>
          <a:p>
            <a:r>
              <a:rPr lang="sv-SE" dirty="0"/>
              <a:t>GDPR</a:t>
            </a:r>
          </a:p>
          <a:p>
            <a:r>
              <a:rPr lang="sv-SE" dirty="0"/>
              <a:t>Vem är ansvarig för X?</a:t>
            </a:r>
          </a:p>
          <a:p>
            <a:r>
              <a:rPr lang="sv-SE" dirty="0"/>
              <a:t>Driftsorganisation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2C859-8090-4D9E-AF87-EE62DAA1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E1B86-EF65-46A3-AE15-5FAF58D9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575673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Gruppdiskussion</a:t>
            </a:r>
            <a:r>
              <a:rPr lang="en-GB" dirty="0"/>
              <a:t> </a:t>
            </a:r>
            <a:r>
              <a:rPr lang="en-GB" dirty="0" err="1"/>
              <a:t>Systemansvariga</a:t>
            </a: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ED491-2AB3-45C0-8B76-1164C457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688" y="3133056"/>
            <a:ext cx="5243212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8943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4059523-00DF-474E-83D4-D03150FD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6" cy="6857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7CB9C-0375-4D04-B955-41481FD132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36775" r="15300"/>
          <a:stretch/>
        </p:blipFill>
        <p:spPr>
          <a:xfrm>
            <a:off x="3" y="1"/>
            <a:ext cx="12191998" cy="6608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Releaser </a:t>
            </a:r>
            <a:r>
              <a:rPr lang="da-DK" dirty="0" err="1"/>
              <a:t>varje</a:t>
            </a:r>
            <a:r>
              <a:rPr lang="da-DK" dirty="0"/>
              <a:t> </a:t>
            </a:r>
            <a:r>
              <a:rPr lang="da-DK" dirty="0" err="1"/>
              <a:t>vecka</a:t>
            </a:r>
            <a:r>
              <a:rPr lang="da-DK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0862"/>
            <a:ext cx="4547904" cy="4457700"/>
          </a:xfrm>
        </p:spPr>
        <p:txBody>
          <a:bodyPr/>
          <a:lstStyle/>
          <a:p>
            <a:r>
              <a:rPr lang="da-DK" dirty="0"/>
              <a:t>Release </a:t>
            </a:r>
            <a:r>
              <a:rPr lang="da-DK" dirty="0" err="1"/>
              <a:t>varannan</a:t>
            </a:r>
            <a:r>
              <a:rPr lang="da-DK" dirty="0"/>
              <a:t> </a:t>
            </a:r>
            <a:r>
              <a:rPr lang="da-DK" dirty="0" err="1"/>
              <a:t>vecka</a:t>
            </a:r>
            <a:endParaRPr lang="da-DK" dirty="0"/>
          </a:p>
          <a:p>
            <a:r>
              <a:rPr lang="da-DK" dirty="0" err="1"/>
              <a:t>Ledtid</a:t>
            </a:r>
            <a:r>
              <a:rPr lang="da-DK" dirty="0"/>
              <a:t> </a:t>
            </a:r>
            <a:r>
              <a:rPr lang="da-DK" dirty="0" err="1"/>
              <a:t>ca</a:t>
            </a:r>
            <a:r>
              <a:rPr lang="da-DK" dirty="0"/>
              <a:t> 2 </a:t>
            </a:r>
            <a:r>
              <a:rPr lang="da-DK" dirty="0" err="1"/>
              <a:t>veckor</a:t>
            </a:r>
            <a:endParaRPr lang="da-DK" dirty="0"/>
          </a:p>
          <a:p>
            <a:r>
              <a:rPr lang="da-DK" dirty="0"/>
              <a:t>MTTR </a:t>
            </a:r>
            <a:r>
              <a:rPr lang="da-DK" dirty="0" err="1"/>
              <a:t>ca</a:t>
            </a:r>
            <a:r>
              <a:rPr lang="da-DK" dirty="0"/>
              <a:t> 4 </a:t>
            </a:r>
            <a:r>
              <a:rPr lang="da-DK" dirty="0" err="1"/>
              <a:t>dagar</a:t>
            </a:r>
            <a:endParaRPr lang="da-DK" dirty="0"/>
          </a:p>
          <a:p>
            <a:r>
              <a:rPr lang="da-DK" dirty="0"/>
              <a:t>Change </a:t>
            </a:r>
            <a:r>
              <a:rPr lang="da-DK" dirty="0" err="1"/>
              <a:t>failure</a:t>
            </a:r>
            <a:r>
              <a:rPr lang="da-DK" dirty="0"/>
              <a:t> rate 38%</a:t>
            </a:r>
          </a:p>
          <a:p>
            <a:r>
              <a:rPr lang="da-DK" dirty="0" err="1"/>
              <a:t>Nertid</a:t>
            </a:r>
            <a:r>
              <a:rPr lang="da-DK" dirty="0"/>
              <a:t> per år: 719 </a:t>
            </a:r>
            <a:r>
              <a:rPr lang="da-DK" dirty="0" err="1"/>
              <a:t>timmar</a:t>
            </a:r>
            <a:endParaRPr lang="da-DK" dirty="0"/>
          </a:p>
          <a:p>
            <a:endParaRPr lang="da-DK" dirty="0"/>
          </a:p>
          <a:p>
            <a:pPr marL="0" indent="0">
              <a:buNone/>
            </a:pPr>
            <a:r>
              <a:rPr lang="da-DK" dirty="0" err="1"/>
              <a:t>Puppet</a:t>
            </a:r>
            <a:r>
              <a:rPr lang="da-DK" dirty="0"/>
              <a:t>, 2017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D5A0D8-2025-4F25-95EC-B82C76638716}"/>
              </a:ext>
            </a:extLst>
          </p:cNvPr>
          <p:cNvSpPr txBox="1">
            <a:spLocks/>
          </p:cNvSpPr>
          <p:nvPr/>
        </p:nvSpPr>
        <p:spPr>
          <a:xfrm>
            <a:off x="5889270" y="1910862"/>
            <a:ext cx="4547904" cy="4457700"/>
          </a:xfrm>
          <a:prstGeom prst="rect">
            <a:avLst/>
          </a:prstGeom>
        </p:spPr>
        <p:txBody>
          <a:bodyPr vert="horz" lIns="36000" tIns="36000" rIns="0" bIns="36000" rtlCol="0">
            <a:noAutofit/>
          </a:bodyPr>
          <a:lstStyle>
            <a:lvl1pPr marL="407988" marR="0" indent="-40798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Blip>
                <a:blip r:embed="rId5"/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marR="0" indent="-3524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Blip>
                <a:blip r:embed="rId5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8400" marR="0" indent="-363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Blip>
                <a:blip r:embed="rId5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C00000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C00000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Release </a:t>
            </a:r>
            <a:r>
              <a:rPr lang="da-DK" dirty="0" err="1"/>
              <a:t>flera</a:t>
            </a:r>
            <a:r>
              <a:rPr lang="da-DK" dirty="0"/>
              <a:t> </a:t>
            </a:r>
            <a:r>
              <a:rPr lang="da-DK" dirty="0" err="1"/>
              <a:t>gånger</a:t>
            </a:r>
            <a:r>
              <a:rPr lang="da-DK" dirty="0"/>
              <a:t> om dagen (3 i </a:t>
            </a:r>
            <a:r>
              <a:rPr lang="da-DK" dirty="0" err="1"/>
              <a:t>snitt</a:t>
            </a:r>
            <a:r>
              <a:rPr lang="da-DK" dirty="0"/>
              <a:t>)</a:t>
            </a:r>
          </a:p>
          <a:p>
            <a:r>
              <a:rPr lang="da-DK" dirty="0" err="1"/>
              <a:t>Ledtid</a:t>
            </a:r>
            <a:r>
              <a:rPr lang="da-DK" dirty="0"/>
              <a:t> &lt; 1 </a:t>
            </a:r>
            <a:r>
              <a:rPr lang="da-DK" dirty="0" err="1"/>
              <a:t>timme</a:t>
            </a:r>
            <a:endParaRPr lang="da-DK" dirty="0"/>
          </a:p>
          <a:p>
            <a:r>
              <a:rPr lang="da-DK" dirty="0"/>
              <a:t>MTTR &lt; 1 </a:t>
            </a:r>
            <a:r>
              <a:rPr lang="da-DK" dirty="0" err="1"/>
              <a:t>timme</a:t>
            </a:r>
            <a:endParaRPr lang="da-DK" dirty="0"/>
          </a:p>
          <a:p>
            <a:r>
              <a:rPr lang="da-DK" dirty="0"/>
              <a:t>Change </a:t>
            </a:r>
            <a:r>
              <a:rPr lang="da-DK" dirty="0" err="1"/>
              <a:t>failure</a:t>
            </a:r>
            <a:r>
              <a:rPr lang="da-DK" dirty="0"/>
              <a:t> rate 7%</a:t>
            </a:r>
          </a:p>
          <a:p>
            <a:r>
              <a:rPr lang="da-DK" dirty="0" err="1"/>
              <a:t>Nertid</a:t>
            </a:r>
            <a:r>
              <a:rPr lang="da-DK" dirty="0"/>
              <a:t> per år: 38 </a:t>
            </a:r>
            <a:r>
              <a:rPr lang="da-DK" dirty="0" err="1"/>
              <a:t>timmar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595085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7F6E2-377E-4834-8F9D-3AA5C95E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252B5E-4366-41DE-881F-E0E393C152AA}"/>
              </a:ext>
            </a:extLst>
          </p:cNvPr>
          <p:cNvSpPr txBox="1">
            <a:spLocks/>
          </p:cNvSpPr>
          <p:nvPr/>
        </p:nvSpPr>
        <p:spPr>
          <a:xfrm>
            <a:off x="650105" y="1528164"/>
            <a:ext cx="9658672" cy="3801672"/>
          </a:xfrm>
          <a:prstGeom prst="rect">
            <a:avLst/>
          </a:prstGeom>
        </p:spPr>
        <p:txBody>
          <a:bodyPr vert="horz" lIns="36000" tIns="36000" rIns="0" bIns="36000" rtlCol="0">
            <a:noAutofit/>
          </a:bodyPr>
          <a:lstStyle>
            <a:lvl1pPr marL="407988" marR="0" indent="-40798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Blip>
                <a:blip r:embed="rId3"/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marR="0" indent="-3524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8400" marR="0" indent="-363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C00000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C00000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En drifts- </a:t>
            </a:r>
            <a:r>
              <a:rPr lang="da-DK" dirty="0" err="1">
                <a:solidFill>
                  <a:schemeClr val="bg1"/>
                </a:solidFill>
              </a:rPr>
              <a:t>och</a:t>
            </a:r>
            <a:r>
              <a:rPr lang="da-DK" dirty="0">
                <a:solidFill>
                  <a:schemeClr val="bg1"/>
                </a:solidFill>
              </a:rPr>
              <a:t> systempartner – en </a:t>
            </a:r>
            <a:r>
              <a:rPr lang="da-DK" dirty="0" err="1">
                <a:solidFill>
                  <a:schemeClr val="bg1"/>
                </a:solidFill>
              </a:rPr>
              <a:t>ansvarig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Förutsägbara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kostnader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Installationer </a:t>
            </a:r>
            <a:r>
              <a:rPr lang="da-DK" dirty="0" err="1">
                <a:solidFill>
                  <a:schemeClr val="bg1"/>
                </a:solidFill>
              </a:rPr>
              <a:t>ingår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Skalbarhet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Geografiskt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distribuerade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backuper</a:t>
            </a:r>
            <a:endParaRPr lang="da-DK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846B644-38D6-44FB-8433-34DEFB98ECF2}"/>
              </a:ext>
            </a:extLst>
          </p:cNvPr>
          <p:cNvSpPr txBox="1">
            <a:spLocks/>
          </p:cNvSpPr>
          <p:nvPr/>
        </p:nvSpPr>
        <p:spPr>
          <a:xfrm>
            <a:off x="838200" y="692696"/>
            <a:ext cx="10515600" cy="604664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50616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solidFill>
                  <a:schemeClr val="bg1"/>
                </a:solidFill>
              </a:rPr>
              <a:t>Molndrift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42844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A32E067E-5030-4A6C-8EC0-B1184E285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6" cy="6857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857106-DBB5-4D0A-8557-48FF577C6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36775" r="15300"/>
          <a:stretch/>
        </p:blipFill>
        <p:spPr>
          <a:xfrm>
            <a:off x="3" y="1"/>
            <a:ext cx="12191998" cy="6608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Molnet</a:t>
            </a:r>
            <a:r>
              <a:rPr lang="da-DK" dirty="0"/>
              <a:t>, GDPR </a:t>
            </a:r>
            <a:r>
              <a:rPr lang="da-DK" dirty="0" err="1"/>
              <a:t>och</a:t>
            </a:r>
            <a:r>
              <a:rPr lang="da-DK" dirty="0"/>
              <a:t> Cloud </a:t>
            </a:r>
            <a:r>
              <a:rPr lang="da-DK" dirty="0" err="1"/>
              <a:t>Act</a:t>
            </a:r>
            <a:endParaRPr lang="da-DK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304CF2-CBB2-4E78-BE50-7FEA54503B87}"/>
              </a:ext>
            </a:extLst>
          </p:cNvPr>
          <p:cNvSpPr/>
          <p:nvPr/>
        </p:nvSpPr>
        <p:spPr>
          <a:xfrm>
            <a:off x="6109617" y="1844824"/>
            <a:ext cx="56030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1B1B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Domstolsbeslut eller beslut från myndigheter i tredjeland där det krävs att en personuppgiftsansvarig eller ett personuppgiftsbiträde överför eller lämnar ut personuppgifter får erkännas eller genomföras på något som helst sätt </a:t>
            </a:r>
            <a:r>
              <a:rPr lang="sv-SE" b="1" dirty="0">
                <a:solidFill>
                  <a:srgbClr val="1B1B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endast om det grundar sig på en internationell överenskommelse</a:t>
            </a:r>
            <a:r>
              <a:rPr lang="sv-SE" dirty="0">
                <a:solidFill>
                  <a:srgbClr val="1B1B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såsom ett avtal om ömsesidig rättslig hjälp, som gäller mellan det begärande tredjelandet och unionen eller en medlemsstat, utan att detta påverkar andra grunder för överföring enligt detta kapitel.</a:t>
            </a:r>
            <a:endParaRPr lang="sv-SE" b="0" i="0" dirty="0">
              <a:solidFill>
                <a:srgbClr val="1B1B1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E990A-DE96-45CA-8FF1-BC2A9E707F05}"/>
              </a:ext>
            </a:extLst>
          </p:cNvPr>
          <p:cNvSpPr/>
          <p:nvPr/>
        </p:nvSpPr>
        <p:spPr>
          <a:xfrm>
            <a:off x="416750" y="1844824"/>
            <a:ext cx="48151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[a] provider of electronic communication service or remote computing service </a:t>
            </a:r>
            <a:r>
              <a:rPr lang="en-US" b="1" i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comply</a:t>
            </a:r>
            <a:r>
              <a:rPr lang="en-US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obligations of this chapter to preserve, backup or disclose the contents of a wire or electronic communication and any record or other information pertaining to a customer or subscriber within such provider’s possession, custody, or control, </a:t>
            </a:r>
            <a:r>
              <a:rPr lang="en-US" b="1" i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regardless of whether such communication, record, or other information is located within or outside of the United States</a:t>
            </a:r>
            <a:r>
              <a:rPr lang="en-US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E4505D-EA11-4DCC-BF98-65B3A6616164}"/>
              </a:ext>
            </a:extLst>
          </p:cNvPr>
          <p:cNvSpPr/>
          <p:nvPr/>
        </p:nvSpPr>
        <p:spPr>
          <a:xfrm>
            <a:off x="416750" y="5157192"/>
            <a:ext cx="92076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adequacy decision on the EU-US Privacy Shield was adopted on 12 July 2016 and the Privacy Shield framework became operational on 1 August 2016. This framework protects the fundamental rights of anyone in the EU whose personal data is transferred to the United States for commercial purposes.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allows the free transfer of data to companies that are certified in the US under the Privacy Shield.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8DE0C7-50E2-4161-A4B3-69B7A1687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628" y="5661248"/>
            <a:ext cx="2667372" cy="905001"/>
          </a:xfrm>
          <a:prstGeom prst="rect">
            <a:avLst/>
          </a:prstGeom>
        </p:spPr>
      </p:pic>
      <p:pic>
        <p:nvPicPr>
          <p:cNvPr id="1026" name="Picture 2" descr="Image result for us flag">
            <a:extLst>
              <a:ext uri="{FF2B5EF4-FFF2-40B4-BE49-F238E27FC236}">
                <a16:creationId xmlns:a16="http://schemas.microsoft.com/office/drawing/2014/main" id="{76AA9510-D603-4A47-A4C9-5BB13ED0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73" y="1844824"/>
            <a:ext cx="1055759" cy="5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43D0A-1E9C-4173-B2DD-C1F3F6832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5103" y="1770865"/>
            <a:ext cx="1055759" cy="7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18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GDPR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>
          <a:xfrm>
            <a:off x="379413" y="4591761"/>
            <a:ext cx="3125787" cy="349702"/>
          </a:xfrm>
        </p:spPr>
        <p:txBody>
          <a:bodyPr/>
          <a:lstStyle/>
          <a:p>
            <a:r>
              <a:rPr lang="sv-SE" dirty="0"/>
              <a:t>Och nu då?</a:t>
            </a: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16146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1749234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6" cy="685799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5799" y="2132856"/>
            <a:ext cx="6890658" cy="4039344"/>
          </a:xfrm>
        </p:spPr>
        <p:txBody>
          <a:bodyPr/>
          <a:lstStyle/>
          <a:p>
            <a:r>
              <a:rPr lang="sv-SE" dirty="0"/>
              <a:t>Gallring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519035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IT-ansvar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>
          <a:xfrm>
            <a:off x="379413" y="4591761"/>
            <a:ext cx="3125787" cy="349702"/>
          </a:xfrm>
        </p:spPr>
        <p:txBody>
          <a:bodyPr/>
          <a:lstStyle/>
          <a:p>
            <a:r>
              <a:rPr lang="sv-SE" dirty="0"/>
              <a:t>ansvar…?</a:t>
            </a: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16146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Vem är IT-ansvarig?</a:t>
            </a:r>
          </a:p>
        </p:txBody>
      </p:sp>
    </p:spTree>
    <p:extLst>
      <p:ext uri="{BB962C8B-B14F-4D97-AF65-F5344CB8AC3E}">
        <p14:creationId xmlns:p14="http://schemas.microsoft.com/office/powerpoint/2010/main" val="2485876204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© EG A/S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18558-ABB2-426F-8F01-E8975508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4" y="3429000"/>
            <a:ext cx="8143584" cy="32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94218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EG_TEMPLATE">
  <a:themeElements>
    <a:clrScheme name="EG121213">
      <a:dk1>
        <a:sysClr val="windowText" lastClr="000000"/>
      </a:dk1>
      <a:lt1>
        <a:srgbClr val="FFFFFF"/>
      </a:lt1>
      <a:dk2>
        <a:srgbClr val="C00000"/>
      </a:dk2>
      <a:lt2>
        <a:srgbClr val="BFBFBF"/>
      </a:lt2>
      <a:accent1>
        <a:srgbClr val="6C95A7"/>
      </a:accent1>
      <a:accent2>
        <a:srgbClr val="45606D"/>
      </a:accent2>
      <a:accent3>
        <a:srgbClr val="F4AB59"/>
      </a:accent3>
      <a:accent4>
        <a:srgbClr val="EB6B4A"/>
      </a:accent4>
      <a:accent5>
        <a:srgbClr val="9CCE6F"/>
      </a:accent5>
      <a:accent6>
        <a:srgbClr val="558D69"/>
      </a:accent6>
      <a:hlink>
        <a:srgbClr val="C00D0E"/>
      </a:hlink>
      <a:folHlink>
        <a:srgbClr val="45606D"/>
      </a:folHlink>
    </a:clrScheme>
    <a:fontScheme name="EG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tIns="36000" bIns="36000" rtlCol="0" anchor="ctr"/>
      <a:lstStyle>
        <a:defPPr algn="ctr">
          <a:lnSpc>
            <a:spcPct val="90000"/>
          </a:lnSpc>
          <a:defRPr sz="2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000" rIns="0" bIns="36000" rtlCol="0">
        <a:spAutoFit/>
      </a:bodyPr>
      <a:lstStyle>
        <a:defPPr>
          <a:lnSpc>
            <a:spcPct val="90000"/>
          </a:lnSpc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FCF5683-1266-43E7-9E75-699C69D466B0}" vid="{46BF5E04-7696-4A3F-83AA-A8C5C0B81777}"/>
    </a:ext>
  </a:extLst>
</a:theme>
</file>

<file path=ppt/theme/theme2.xml><?xml version="1.0" encoding="utf-8"?>
<a:theme xmlns:a="http://schemas.openxmlformats.org/drawingml/2006/main" name="Office Theme">
  <a:themeElements>
    <a:clrScheme name="EG211113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6C95A7"/>
      </a:accent1>
      <a:accent2>
        <a:srgbClr val="45616E"/>
      </a:accent2>
      <a:accent3>
        <a:srgbClr val="9CCE6F"/>
      </a:accent3>
      <a:accent4>
        <a:srgbClr val="558D69"/>
      </a:accent4>
      <a:accent5>
        <a:srgbClr val="F4AB59"/>
      </a:accent5>
      <a:accent6>
        <a:srgbClr val="EB6B4A"/>
      </a:accent6>
      <a:hlink>
        <a:srgbClr val="C00D0E"/>
      </a:hlink>
      <a:folHlink>
        <a:srgbClr val="45616E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9DB01A49D1940409357F208BC9FC070" ma:contentTypeVersion="7" ma:contentTypeDescription="Skapa ett nytt dokument." ma:contentTypeScope="" ma:versionID="c4d6f34567a601ea15f0a4efb8cc717b">
  <xsd:schema xmlns:xsd="http://www.w3.org/2001/XMLSchema" xmlns:xs="http://www.w3.org/2001/XMLSchema" xmlns:p="http://schemas.microsoft.com/office/2006/metadata/properties" xmlns:ns2="da61b17a-9998-4952-bffe-476f6cbafc84" xmlns:ns3="8376683f-0612-4184-9fc8-553da3ced3dd" targetNamespace="http://schemas.microsoft.com/office/2006/metadata/properties" ma:root="true" ma:fieldsID="1328a14217952403f1d4c6a7ec2f7b2f" ns2:_="" ns3:_="">
    <xsd:import namespace="da61b17a-9998-4952-bffe-476f6cbafc84"/>
    <xsd:import namespace="8376683f-0612-4184-9fc8-553da3ced3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1b17a-9998-4952-bffe-476f6cbafc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6683f-0612-4184-9fc8-553da3ced3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75BE92-72C9-4571-A53E-0848404EBA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D36478-5524-4D38-9227-215CF32F57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61b17a-9998-4952-bffe-476f6cbafc84"/>
    <ds:schemaRef ds:uri="8376683f-0612-4184-9fc8-553da3ced3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315CF1-0491-454A-884A-FB292E5CCF5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376683f-0612-4184-9fc8-553da3ced3dd"/>
    <ds:schemaRef ds:uri="da61b17a-9998-4952-bffe-476f6cbafc8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327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Segoe UI</vt:lpstr>
      <vt:lpstr>Segoe UI Light</vt:lpstr>
      <vt:lpstr>Wingdings</vt:lpstr>
      <vt:lpstr>EG_TEMPLATE</vt:lpstr>
      <vt:lpstr>EG Utility Användarträff 2019</vt:lpstr>
      <vt:lpstr>Gruppdiskussion Systemansvariga</vt:lpstr>
      <vt:lpstr>Releaser varje vecka?</vt:lpstr>
      <vt:lpstr>PowerPoint Presentation</vt:lpstr>
      <vt:lpstr>Molnet, GDPR och Cloud Act</vt:lpstr>
      <vt:lpstr>GDPR</vt:lpstr>
      <vt:lpstr>PowerPoint Presentation</vt:lpstr>
      <vt:lpstr>IT-ansvar</vt:lpstr>
      <vt:lpstr>PowerPoint Presentation</vt:lpstr>
      <vt:lpstr>PowerPoint Presentation</vt:lpstr>
      <vt:lpstr>PowerPoint Presentation</vt:lpstr>
      <vt:lpstr>Lean Coffee</vt:lpstr>
      <vt:lpstr>Några förslag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2018-05-03T08:37:05Z</dcterms:created>
  <dcterms:modified xsi:type="dcterms:W3CDTF">2019-09-19T08:00:37Z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0x010100F9DB01A49D1940409357F208BC9FC070</vt:lpwstr>
  </property>
</Properties>
</file>